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427" r:id="rId3"/>
    <p:sldId id="428" r:id="rId4"/>
    <p:sldId id="444" r:id="rId5"/>
    <p:sldId id="429" r:id="rId6"/>
    <p:sldId id="430" r:id="rId7"/>
    <p:sldId id="431" r:id="rId8"/>
    <p:sldId id="432" r:id="rId9"/>
    <p:sldId id="445" r:id="rId10"/>
    <p:sldId id="433" r:id="rId11"/>
    <p:sldId id="434" r:id="rId12"/>
    <p:sldId id="435" r:id="rId13"/>
    <p:sldId id="436" r:id="rId14"/>
    <p:sldId id="437" r:id="rId15"/>
    <p:sldId id="438" r:id="rId16"/>
    <p:sldId id="446" r:id="rId17"/>
    <p:sldId id="439" r:id="rId18"/>
    <p:sldId id="440" r:id="rId19"/>
    <p:sldId id="441" r:id="rId20"/>
    <p:sldId id="442" r:id="rId21"/>
    <p:sldId id="447" r:id="rId22"/>
    <p:sldId id="443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2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sh Carr" userId="f394bf3d-70dd-47c9-a289-8c74bd6a3998" providerId="ADAL" clId="{55A9F955-8E0F-8B4B-9547-3D9F20C53909}"/>
    <pc:docChg chg="modSld">
      <pc:chgData name="Hamish Carr" userId="f394bf3d-70dd-47c9-a289-8c74bd6a3998" providerId="ADAL" clId="{55A9F955-8E0F-8B4B-9547-3D9F20C53909}" dt="2019-03-09T16:04:28.962" v="0" actId="20577"/>
      <pc:docMkLst>
        <pc:docMk/>
      </pc:docMkLst>
      <pc:sldChg chg="modSp">
        <pc:chgData name="Hamish Carr" userId="f394bf3d-70dd-47c9-a289-8c74bd6a3998" providerId="ADAL" clId="{55A9F955-8E0F-8B4B-9547-3D9F20C53909}" dt="2019-03-09T16:04:28.962" v="0" actId="20577"/>
        <pc:sldMkLst>
          <pc:docMk/>
          <pc:sldMk cId="0" sldId="256"/>
        </pc:sldMkLst>
        <pc:spChg chg="mod">
          <ac:chgData name="Hamish Carr" userId="f394bf3d-70dd-47c9-a289-8c74bd6a3998" providerId="ADAL" clId="{55A9F955-8E0F-8B4B-9547-3D9F20C53909}" dt="2019-03-09T16:04:28.962" v="0" actId="20577"/>
          <ac:spMkLst>
            <pc:docMk/>
            <pc:sldMk cId="0" sldId="256"/>
            <ac:spMk id="33" creationId="{00000000-0000-0000-0000-000000000000}"/>
          </ac:spMkLst>
        </pc:spChg>
      </pc:sldChg>
    </pc:docChg>
  </pc:docChgLst>
  <pc:docChgLst>
    <pc:chgData name="Hamish Carr" userId="f394bf3d-70dd-47c9-a289-8c74bd6a3998" providerId="ADAL" clId="{4C1840AE-8764-194F-ACEF-69D7DFBB7158}"/>
    <pc:docChg chg="custSel modSld">
      <pc:chgData name="Hamish Carr" userId="f394bf3d-70dd-47c9-a289-8c74bd6a3998" providerId="ADAL" clId="{4C1840AE-8764-194F-ACEF-69D7DFBB7158}" dt="2019-03-01T10:40:45.496" v="0" actId="478"/>
      <pc:docMkLst>
        <pc:docMk/>
      </pc:docMkLst>
      <pc:sldChg chg="delSp">
        <pc:chgData name="Hamish Carr" userId="f394bf3d-70dd-47c9-a289-8c74bd6a3998" providerId="ADAL" clId="{4C1840AE-8764-194F-ACEF-69D7DFBB7158}" dt="2019-03-01T10:40:45.496" v="0" actId="478"/>
        <pc:sldMkLst>
          <pc:docMk/>
          <pc:sldMk cId="0" sldId="256"/>
        </pc:sldMkLst>
        <pc:spChg chg="del">
          <ac:chgData name="Hamish Carr" userId="f394bf3d-70dd-47c9-a289-8c74bd6a3998" providerId="ADAL" clId="{4C1840AE-8764-194F-ACEF-69D7DFBB7158}" dt="2019-03-01T10:40:45.496" v="0" actId="478"/>
          <ac:spMkLst>
            <pc:docMk/>
            <pc:sldMk cId="0" sldId="256"/>
            <ac:spMk id="3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D8449-9FB3-2A42-9851-EE4C378BD4B0}" type="datetimeFigureOut"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AFD79-2404-8D4A-AFBD-21F05CE09C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62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0032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2700" y="50800"/>
            <a:ext cx="12992100" cy="1524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12192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7581900"/>
          </a:xfrm>
          <a:prstGeom prst="rect">
            <a:avLst/>
          </a:prstGeom>
        </p:spPr>
        <p:txBody>
          <a:bodyPr anchor="ctr"/>
          <a:lstStyle>
            <a:lvl1pPr marL="734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87500" algn="l"/>
              </a:tabLst>
            </a:lvl1pPr>
            <a:lvl2pPr marL="10902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044700" algn="l"/>
              </a:tabLst>
            </a:lvl2pPr>
            <a:lvl3pPr marL="14331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476500" algn="l"/>
              </a:tabLst>
            </a:lvl3pPr>
            <a:lvl4pPr marL="17760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921000" algn="l"/>
              </a:tabLst>
            </a:lvl4pPr>
            <a:lvl5pPr marL="2131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33782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eds_logo_n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62842" y="9194800"/>
            <a:ext cx="8153401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US"/>
              <a:t>COMP5821M:                    Geometry Processing					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>
            <a:lvl1pPr>
              <a:tabLst>
                <a:tab pos="12573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50000" y="9321800"/>
            <a:ext cx="292100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1900"/>
              </a:lnSpc>
              <a:tabLst>
                <a:tab pos="1066800" algn="l"/>
              </a:tabLst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-12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15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44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73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01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303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58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587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16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3556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7112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0668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4224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ctrTitle"/>
          </p:nvPr>
        </p:nvSpPr>
        <p:spPr>
          <a:xfrm>
            <a:off x="381000" y="1651000"/>
            <a:ext cx="12230100" cy="3302000"/>
          </a:xfrm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r>
              <a:rPr lang="en-GB" dirty="0"/>
              <a:t>15: Smoothing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1285-53E2-3947-9B13-B71AA569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Laplace-Beltrami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A40724-61E5-2C4A-B414-E4D31BD21B3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1574800"/>
                <a:ext cx="12992100" cy="7581900"/>
              </a:xfrm>
            </p:spPr>
            <p:txBody>
              <a:bodyPr/>
              <a:lstStyle/>
              <a:p>
                <a:r>
                  <a:rPr lang="en-US" dirty="0"/>
                  <a:t>Given a mesh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GB" dirty="0"/>
              </a:p>
              <a:p>
                <a:pPr marL="25400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And a vector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on it’s vertices</a:t>
                </a:r>
              </a:p>
              <a:p>
                <a:endParaRPr lang="en-US" dirty="0"/>
              </a:p>
              <a:p>
                <a:r>
                  <a:rPr lang="en-US" dirty="0"/>
                  <a:t>Find the Laplace(-Beltrami) matrix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</a:t>
                </a:r>
              </a:p>
              <a:p>
                <a:pPr marL="609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A40724-61E5-2C4A-B414-E4D31BD21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574800"/>
                <a:ext cx="12992100" cy="7581900"/>
              </a:xfrm>
              <a:blipFill>
                <a:blip r:embed="rId2"/>
                <a:stretch>
                  <a:fillRect l="-2053" r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8441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CD2E-7E65-F34A-A1B7-CE2207F7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L-B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08532-F699-614B-921C-4AD4C4EAC0B7}"/>
                  </a:ext>
                </a:extLst>
              </p:cNvPr>
              <p:cNvSpPr txBox="1"/>
              <p:nvPr/>
            </p:nvSpPr>
            <p:spPr>
              <a:xfrm>
                <a:off x="12700" y="3009354"/>
                <a:ext cx="12992100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Gill Sans"/>
                              </a:rPr>
                              <m:t>∆</m:t>
                            </m:r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Gill Sans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Gill San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kumimoji="0" lang="en-US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Gill Sans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 </m:t>
                                </m:r>
                              </m:sup>
                              <m:e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 </m:t>
                                </m:r>
                              </m:e>
                            </m:nary>
                          </m:e>
                          <m:e>
                            <m:sSub>
                              <m:sSubPr>
                                <m:ctrl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𝑖𝑗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ctrlPr>
                                  <a:rPr kumimoji="0" lang="en-US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</m:ctrlPr>
                              </m:dPr>
                              <m:e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−</m:t>
                                </m:r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08532-F699-614B-921C-4AD4C4EAC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" y="3009354"/>
                <a:ext cx="12992100" cy="615553"/>
              </a:xfrm>
              <a:prstGeom prst="rect">
                <a:avLst/>
              </a:prstGeom>
              <a:blipFill>
                <a:blip r:embed="rId2"/>
                <a:stretch>
                  <a:fillRect t="-567347" b="-41632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513130A-8D69-A348-A92A-26DD500EA470}"/>
              </a:ext>
            </a:extLst>
          </p:cNvPr>
          <p:cNvSpPr txBox="1"/>
          <p:nvPr/>
        </p:nvSpPr>
        <p:spPr>
          <a:xfrm>
            <a:off x="123825" y="3201739"/>
            <a:ext cx="32639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Vertex </a:t>
            </a:r>
            <a:r>
              <a:rPr lang="en-US" sz="2400" dirty="0">
                <a:latin typeface="+mn-lt"/>
              </a:rPr>
              <a:t>value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(position)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C50BB-9A11-A348-86D0-670CCE8E95AD}"/>
              </a:ext>
            </a:extLst>
          </p:cNvPr>
          <p:cNvSpPr txBox="1"/>
          <p:nvPr/>
        </p:nvSpPr>
        <p:spPr>
          <a:xfrm>
            <a:off x="3886200" y="3201739"/>
            <a:ext cx="22225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Sum on </a:t>
            </a:r>
            <a:r>
              <a:rPr lang="en-US" sz="2400" dirty="0">
                <a:latin typeface="+mn-lt"/>
              </a:rPr>
              <a:t>1-ring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0E60DC-AFF6-124E-8DEF-10315DFDBAD5}"/>
              </a:ext>
            </a:extLst>
          </p:cNvPr>
          <p:cNvSpPr txBox="1"/>
          <p:nvPr/>
        </p:nvSpPr>
        <p:spPr>
          <a:xfrm>
            <a:off x="5788025" y="3199458"/>
            <a:ext cx="22225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Weight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986C8-98F1-BA47-ADF1-E29983A77BEA}"/>
              </a:ext>
            </a:extLst>
          </p:cNvPr>
          <p:cNvSpPr txBox="1"/>
          <p:nvPr/>
        </p:nvSpPr>
        <p:spPr>
          <a:xfrm>
            <a:off x="8102600" y="3199458"/>
            <a:ext cx="427597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sz="2400" dirty="0">
                <a:latin typeface="+mn-lt"/>
              </a:rPr>
              <a:t>Value difference (edge vector)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34CFC3E-6278-0B48-9857-0A7F89CD54C8}"/>
                  </a:ext>
                </a:extLst>
              </p:cNvPr>
              <p:cNvSpPr/>
              <p:nvPr/>
            </p:nvSpPr>
            <p:spPr>
              <a:xfrm>
                <a:off x="123824" y="4351575"/>
                <a:ext cx="12360275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b="0" dirty="0">
                    <a:latin typeface="+mn-lt"/>
                  </a:rPr>
                  <a:t>Notice that we subtract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b="0" dirty="0">
                    <a:latin typeface="+mn-lt"/>
                  </a:rPr>
                  <a:t> per neighbour</a:t>
                </a:r>
              </a:p>
              <a:p>
                <a:pPr algn="l"/>
                <a:endParaRPr lang="en-GB" dirty="0">
                  <a:latin typeface="+mn-lt"/>
                </a:endParaRPr>
              </a:p>
              <a:p>
                <a:pPr algn="l"/>
                <a:r>
                  <a:rPr lang="en-GB" dirty="0">
                    <a:latin typeface="+mn-lt"/>
                  </a:rPr>
                  <a:t>And 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for each neighbor</a:t>
                </a:r>
              </a:p>
              <a:p>
                <a:pPr algn="l"/>
                <a:endParaRPr lang="en-US" dirty="0">
                  <a:latin typeface="+mn-lt"/>
                </a:endParaRPr>
              </a:p>
              <a:p>
                <a:pPr algn="l"/>
                <a:r>
                  <a:rPr lang="en-US" dirty="0">
                    <a:latin typeface="+mn-lt"/>
                  </a:rPr>
                  <a:t>So we collect them together as coefficients in a matrix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34CFC3E-6278-0B48-9857-0A7F89CD5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4" y="4351575"/>
                <a:ext cx="12360275" cy="3170099"/>
              </a:xfrm>
              <a:prstGeom prst="rect">
                <a:avLst/>
              </a:prstGeom>
              <a:blipFill>
                <a:blip r:embed="rId3"/>
                <a:stretch>
                  <a:fillRect l="-1643" t="-2800" r="-103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4908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CD2E-7E65-F34A-A1B7-CE2207F7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L-B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FA2BA8-8593-6244-B481-087527DB924A}"/>
                  </a:ext>
                </a:extLst>
              </p:cNvPr>
              <p:cNvSpPr txBox="1"/>
              <p:nvPr/>
            </p:nvSpPr>
            <p:spPr>
              <a:xfrm>
                <a:off x="127000" y="3479971"/>
                <a:ext cx="12992100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Gill Sans"/>
                              </a:rPr>
                              <m:t>∆</m:t>
                            </m:r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Gill Sans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Gill San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kumimoji="0" lang="en-US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Gill Sans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 </m:t>
                                </m:r>
                              </m:sup>
                              <m:e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 </m:t>
                                </m:r>
                              </m:e>
                            </m:nary>
                          </m:e>
                          <m:e>
                            <m:sSub>
                              <m:sSubPr>
                                <m:ctrl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</m:ctrlPr>
                              </m:sSubPr>
                              <m:e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𝑖𝑗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ctrlPr>
                                  <a:rPr kumimoji="0" lang="en-US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</m:ctrlPr>
                              </m:dPr>
                              <m:e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−</m:t>
                                </m:r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23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23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23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𝑓</m:t>
                            </m:r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FA2BA8-8593-6244-B481-087527DB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3479971"/>
                <a:ext cx="12992100" cy="615553"/>
              </a:xfrm>
              <a:prstGeom prst="rect">
                <a:avLst/>
              </a:prstGeom>
              <a:blipFill>
                <a:blip r:embed="rId2"/>
                <a:stretch>
                  <a:fillRect t="-706122" b="-5530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0DA27-8193-7448-980D-9D97B74FAA7D}"/>
                  </a:ext>
                </a:extLst>
              </p:cNvPr>
              <p:cNvSpPr txBox="1"/>
              <p:nvPr/>
            </p:nvSpPr>
            <p:spPr>
              <a:xfrm>
                <a:off x="2108793" y="6385123"/>
                <a:ext cx="8787214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𝐿</m:t>
                          </m:r>
                        </m:e>
                        <m:sub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𝑖𝑗</m:t>
                          </m:r>
                        </m:sub>
                      </m:sSub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5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Gill Sans"/>
                                          <a:sym typeface="Gill San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Gill Sans"/>
                                          <a:sym typeface="Gill San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Gill Sans"/>
                                          <a:sym typeface="Gill Sans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Gill Sans"/>
                                          <a:sym typeface="Gill Sans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Gill Sans"/>
                                          <a:sym typeface="Gill Sans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GB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cs typeface="Gill Sans"/>
                                              <a:sym typeface="Gill San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cs typeface="Gill Sans"/>
                                              <a:sym typeface="Gill San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cs typeface="Gill Sans"/>
                                              <a:sym typeface="Gill Sans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Gill Sans"/>
                                          <a:sym typeface="Gill Sans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0" lang="en-GB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cs typeface="Gill Sans"/>
                                              <a:sym typeface="Gill San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GB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cs typeface="Gill Sans"/>
                                              <a:sym typeface="Gill San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GB" sz="4000" b="0" i="1" u="none" strike="noStrike" cap="none" spc="0" normalizeH="0" baseline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FillTx/>
                                              <a:latin typeface="Cambria Math" panose="02040503050406030204" pitchFamily="18" charset="0"/>
                                              <a:cs typeface="Gill Sans"/>
                                              <a:sym typeface="Gill Sans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cs typeface="Gill Sans"/>
                                          <a:sym typeface="Gill Sans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𝑐𝑜𝑙</m:t>
                                      </m:r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 </m:t>
                                      </m:r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𝑐𝑜𝑙</m:t>
                                      </m:r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 </m:t>
                                      </m:r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𝑗</m:t>
                                      </m:r>
                                    </m:e>
                                    <m:e>
                                      <m:r>
                                        <a:rPr kumimoji="0" lang="en-GB" sz="4000" b="0" i="1" u="none" strike="noStrike" cap="none" spc="0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Gill Sans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GB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Gill Sans"/>
                                      <a:sym typeface="Gill Sans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Gill Sans"/>
                                      <a:sym typeface="Gill Sans"/>
                                    </a:rPr>
                                    <m:t>𝑟𝑜𝑤</m:t>
                                  </m:r>
                                  <m:r>
                                    <a:rPr kumimoji="0" lang="en-GB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Gill Sans"/>
                                      <a:sym typeface="Gill Sans"/>
                                    </a:rPr>
                                    <m:t> </m:t>
                                  </m:r>
                                  <m:r>
                                    <a:rPr kumimoji="0" lang="en-GB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Gill Sans"/>
                                      <a:sym typeface="Gill Sans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Gill Sans"/>
                                      <a:sym typeface="Gill Sans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GB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cs typeface="Gill Sans"/>
                                      <a:sym typeface="Gill Sans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30DA27-8193-7448-980D-9D97B74FA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793" y="6385123"/>
                <a:ext cx="8787214" cy="615553"/>
              </a:xfrm>
              <a:prstGeom prst="rect">
                <a:avLst/>
              </a:prstGeom>
              <a:blipFill>
                <a:blip r:embed="rId3"/>
                <a:stretch>
                  <a:fillRect l="-144" t="-242857" b="-1122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4574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CD2E-7E65-F34A-A1B7-CE2207F7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L-B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24194A-046B-AD46-B8D4-87E692A49FE2}"/>
                  </a:ext>
                </a:extLst>
              </p:cNvPr>
              <p:cNvSpPr txBox="1"/>
              <p:nvPr/>
            </p:nvSpPr>
            <p:spPr>
              <a:xfrm>
                <a:off x="-2951986" y="2728964"/>
                <a:ext cx="12992100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         </m:t>
                            </m:r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Gill Sans"/>
                              </a:rPr>
                              <m:t>∆</m:t>
                            </m:r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Gill Sans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Gill San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brk m:alnAt="7"/>
                              </m:rP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=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𝐿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𝑓</m:t>
                            </m:r>
                          </m:e>
                        </m:mr>
                        <m:mr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 </m:t>
                            </m:r>
                          </m:e>
                        </m:mr>
                        <m:mr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 </m:t>
                            </m:r>
                          </m:e>
                          <m:e>
                            <m:r>
                              <a:rPr kumimoji="0" lang="en-GB" sz="4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24194A-046B-AD46-B8D4-87E692A49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51986" y="2728964"/>
                <a:ext cx="12992100" cy="615553"/>
              </a:xfrm>
              <a:prstGeom prst="rect">
                <a:avLst/>
              </a:prstGeom>
              <a:blipFill>
                <a:blip r:embed="rId2"/>
                <a:stretch>
                  <a:fillRect t="-134694" b="-1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34CFC3E-6278-0B48-9857-0A7F89CD54C8}"/>
              </a:ext>
            </a:extLst>
          </p:cNvPr>
          <p:cNvSpPr/>
          <p:nvPr/>
        </p:nvSpPr>
        <p:spPr>
          <a:xfrm>
            <a:off x="889051" y="4144738"/>
            <a:ext cx="16033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latin typeface="+mn-lt"/>
              </a:rPr>
              <a:t>where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0F2BF1-7403-4F46-87C7-015249314231}"/>
                  </a:ext>
                </a:extLst>
              </p:cNvPr>
              <p:cNvSpPr txBox="1"/>
              <p:nvPr/>
            </p:nvSpPr>
            <p:spPr>
              <a:xfrm>
                <a:off x="3301992" y="4723406"/>
                <a:ext cx="8456481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𝑙</m:t>
                          </m:r>
                        </m:e>
                        <m:sub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𝑖𝑗</m:t>
                          </m:r>
                        </m:sub>
                      </m:sSub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  <m:t>𝑖</m:t>
                                    </m:r>
                                  </m:sub>
                                </m:sSub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Gill Sans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Gill San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0" lang="en-GB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Gill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GB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Gill Sans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GB" sz="4000" b="0" i="1" u="none" strike="noStrike" cap="none" spc="0" normalizeH="0" baseline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FillTx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Gill Sans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0" lang="en-GB" sz="4000" b="0" i="1" u="none" strike="noStrike" cap="none" spc="0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FillTx/>
                                            <a:latin typeface="Cambria Math" panose="02040503050406030204" pitchFamily="18" charset="0"/>
                                            <a:cs typeface="Gill Sans"/>
                                            <a:sym typeface="Gill Sans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𝑖</m:t>
                                </m:r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=</m:t>
                                </m:r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0" lang="en-GB" sz="40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cs typeface="Gill Sans"/>
                                        <a:sym typeface="Gill Sans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GB" sz="40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cs typeface="Gill Sans"/>
                                    <a:sym typeface="Gill Sans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0F2BF1-7403-4F46-87C7-01524931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992" y="4723406"/>
                <a:ext cx="8456481" cy="615553"/>
              </a:xfrm>
              <a:prstGeom prst="rect">
                <a:avLst/>
              </a:prstGeom>
              <a:blipFill>
                <a:blip r:embed="rId3"/>
                <a:stretch>
                  <a:fillRect l="-450" t="-643750" b="-36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49A771-DAC8-F742-B0EC-C3AEC8A37ED9}"/>
                  </a:ext>
                </a:extLst>
              </p:cNvPr>
              <p:cNvSpPr/>
              <p:nvPr/>
            </p:nvSpPr>
            <p:spPr>
              <a:xfrm>
                <a:off x="2680760" y="6849266"/>
                <a:ext cx="7361759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0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ii</m:t>
                        </m:r>
                      </m:sub>
                    </m:sSub>
                  </m:oMath>
                </a14:m>
                <a:r>
                  <a:rPr lang="en-GB" b="0" dirty="0">
                    <a:latin typeface="+mn-lt"/>
                  </a:rPr>
                  <a:t> will often work out to -1</a:t>
                </a:r>
              </a:p>
              <a:p>
                <a:r>
                  <a:rPr lang="en-GB" dirty="0">
                    <a:latin typeface="+mn-lt"/>
                  </a:rPr>
                  <a:t>(or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:r>
                  <a:rPr lang="en-US">
                    <a:latin typeface="+mn-lt"/>
                  </a:rPr>
                  <a:t>the degree)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49A771-DAC8-F742-B0EC-C3AEC8A37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60" y="6849266"/>
                <a:ext cx="7361759" cy="1323439"/>
              </a:xfrm>
              <a:prstGeom prst="rect">
                <a:avLst/>
              </a:prstGeom>
              <a:blipFill>
                <a:blip r:embed="rId4"/>
                <a:stretch>
                  <a:fillRect l="-2410" t="-6604" r="-2238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62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1E7E-95EF-5F41-ABE4-D246E293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9DC1833-B2EC-2943-9708-8040962640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 needs to be symmetric positive semi-definite</a:t>
                </a:r>
              </a:p>
              <a:p>
                <a:pPr lvl="1"/>
                <a:r>
                  <a:rPr lang="en-US" dirty="0"/>
                  <a:t>Symmetric: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Can’t use area- or angle- weighting</a:t>
                </a:r>
              </a:p>
              <a:p>
                <a:pPr lvl="2"/>
                <a:r>
                  <a:rPr lang="en-US" dirty="0"/>
                  <a:t>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(simple 1-ring)</a:t>
                </a:r>
              </a:p>
              <a:p>
                <a:pPr lvl="2"/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𝑐𝑜𝑡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𝑐𝑜𝑡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AND don’t divide through by 1-ring size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9DC1833-B2EC-2943-9708-804096264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 r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802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4928-7B87-9249-B220-EF67AB85A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BBC4F63-C336-DB48-9382-EAF60824E51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Once we’ve done this, find eigenvectors</a:t>
                </a:r>
              </a:p>
              <a:p>
                <a:r>
                  <a:rPr lang="en-US" dirty="0"/>
                  <a:t>Often referred to as “natural  vibrations”</a:t>
                </a:r>
              </a:p>
              <a:p>
                <a:r>
                  <a:rPr lang="en-US" dirty="0"/>
                  <a:t>Sorted by size of eigenvalue</a:t>
                </a:r>
              </a:p>
              <a:p>
                <a:r>
                  <a:rPr lang="en-US" dirty="0"/>
                  <a:t>Low pass filter: </a:t>
                </a:r>
              </a:p>
              <a:p>
                <a:pPr lvl="1"/>
                <a:r>
                  <a:rPr lang="en-US" dirty="0"/>
                  <a:t>Use the first m eigenvectors</a:t>
                </a:r>
              </a:p>
              <a:p>
                <a:pPr lvl="1"/>
                <a:r>
                  <a:rPr lang="en-US" dirty="0"/>
                  <a:t>And apply to position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But this is expensive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BBC4F63-C336-DB48-9382-EAF60824E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 t="-11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2016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FDF8-716A-8346-88BF-4AEDB215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M Harmonics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21DAF-47FE-D44B-AD32-3BD26F3D4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4876800"/>
            <a:ext cx="12992100" cy="4267200"/>
          </a:xfrm>
        </p:spPr>
        <p:txBody>
          <a:bodyPr/>
          <a:lstStyle/>
          <a:p>
            <a:r>
              <a:rPr lang="en-US" dirty="0"/>
              <a:t>First harmonics define shape</a:t>
            </a:r>
          </a:p>
          <a:p>
            <a:r>
              <a:rPr lang="en-US" dirty="0"/>
              <a:t>Later harmonics define details</a:t>
            </a:r>
          </a:p>
          <a:p>
            <a:r>
              <a:rPr lang="en-US" dirty="0"/>
              <a:t>But you can have a </a:t>
            </a:r>
            <a:r>
              <a:rPr lang="en-US" i="1" dirty="0"/>
              <a:t>lot</a:t>
            </a:r>
            <a:r>
              <a:rPr lang="en-US" dirty="0"/>
              <a:t> of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9CA3C-CA45-B540-B37D-9BA5D1D6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625600"/>
            <a:ext cx="123698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432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168D-667E-A644-AEF0-C01CF5C8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71CA4-CACA-0349-8591-E30BA3DBF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74800"/>
            <a:ext cx="12052300" cy="361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74E79-4C8B-2E49-8E7D-E16756530FF9}"/>
              </a:ext>
            </a:extLst>
          </p:cNvPr>
          <p:cNvSpPr txBox="1"/>
          <p:nvPr/>
        </p:nvSpPr>
        <p:spPr>
          <a:xfrm>
            <a:off x="787400" y="5194300"/>
            <a:ext cx="1968500" cy="711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9A608-184A-8748-871F-63951D723E17}"/>
              </a:ext>
            </a:extLst>
          </p:cNvPr>
          <p:cNvSpPr txBox="1"/>
          <p:nvPr/>
        </p:nvSpPr>
        <p:spPr>
          <a:xfrm>
            <a:off x="3219450" y="5194300"/>
            <a:ext cx="196850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Low</a:t>
            </a:r>
          </a:p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dirty="0">
                <a:latin typeface="+mn-lt"/>
              </a:rPr>
              <a:t>Pass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362D5-2FD8-3745-B6B6-6EC873A8111C}"/>
              </a:ext>
            </a:extLst>
          </p:cNvPr>
          <p:cNvSpPr txBox="1"/>
          <p:nvPr/>
        </p:nvSpPr>
        <p:spPr>
          <a:xfrm>
            <a:off x="6089650" y="5238651"/>
            <a:ext cx="196850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High</a:t>
            </a:r>
          </a:p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dirty="0">
                <a:latin typeface="+mn-lt"/>
              </a:rPr>
              <a:t>Pass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71D5A2-B66F-194B-8DE3-D74BE2C17D08}"/>
              </a:ext>
            </a:extLst>
          </p:cNvPr>
          <p:cNvSpPr txBox="1"/>
          <p:nvPr/>
        </p:nvSpPr>
        <p:spPr>
          <a:xfrm>
            <a:off x="8718550" y="5238651"/>
            <a:ext cx="32639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Enhancement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4DCF9F-A994-424A-B5D5-D23B7A739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6527998"/>
            <a:ext cx="12992100" cy="2616002"/>
          </a:xfrm>
        </p:spPr>
        <p:txBody>
          <a:bodyPr/>
          <a:lstStyle/>
          <a:p>
            <a:r>
              <a:rPr lang="en-US" dirty="0"/>
              <a:t>General filters weight all harmonics</a:t>
            </a:r>
          </a:p>
          <a:p>
            <a:r>
              <a:rPr lang="en-US" dirty="0"/>
              <a:t>Preserving at least some detail from each</a:t>
            </a:r>
          </a:p>
        </p:txBody>
      </p:sp>
    </p:spTree>
    <p:extLst>
      <p:ext uri="{BB962C8B-B14F-4D97-AF65-F5344CB8AC3E}">
        <p14:creationId xmlns:p14="http://schemas.microsoft.com/office/powerpoint/2010/main" val="5100179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17BE-BCF2-6C4F-B639-DBFB68CC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EE0C13-DB53-0A4F-9F1A-674F196A8B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Also known as </a:t>
                </a:r>
                <a:r>
                  <a:rPr lang="en-US" i="1" dirty="0"/>
                  <a:t>heat maps</a:t>
                </a:r>
                <a:endParaRPr lang="en-US" dirty="0"/>
              </a:p>
              <a:p>
                <a:r>
                  <a:rPr lang="en-US" dirty="0"/>
                  <a:t>Many processes such as heat mix over time</a:t>
                </a:r>
              </a:p>
              <a:p>
                <a:pPr lvl="1"/>
                <a:r>
                  <a:rPr lang="en-US" dirty="0"/>
                  <a:t>i.e. gradually diffuse outwards</a:t>
                </a:r>
              </a:p>
              <a:p>
                <a:pPr lvl="1"/>
                <a:r>
                  <a:rPr lang="en-US" dirty="0"/>
                  <a:t>So we use the term “heat equation”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spatial diffusion coefficient (speed)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the spatial Laplacian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EE0C13-DB53-0A4F-9F1A-674F196A8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 t="-4515" b="-3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1037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31BB-CBAE-2845-8913-6152984C0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Discretisation</a:t>
            </a:r>
            <a:r>
              <a:rPr lang="en-US" dirty="0"/>
              <a:t> &amp;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305264-AC0E-0B4A-9168-EA6045BD7F6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Discretise this into a vector: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 apply explicit Euler integration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 err="1"/>
                  <a:t>L</a:t>
                </a:r>
                <a:r>
                  <a:rPr lang="en-US" dirty="0" err="1"/>
                  <a:t>f</a:t>
                </a:r>
                <a:r>
                  <a:rPr lang="en-US" dirty="0"/>
                  <a:t>(t)</a:t>
                </a:r>
              </a:p>
              <a:p>
                <a:pPr lvl="1"/>
                <a:r>
                  <a:rPr lang="en-US" dirty="0"/>
                  <a:t>For a small time step h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F305264-AC0E-0B4A-9168-EA6045BD7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3009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4595-20A4-2C46-9AA5-9114743D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Surfaces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B1505-FEEE-0E4C-91A9-56EF3C03E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techniques lead to rough surfaces</a:t>
            </a:r>
          </a:p>
          <a:p>
            <a:r>
              <a:rPr lang="en-US" dirty="0"/>
              <a:t>We want the equivalent of image filters</a:t>
            </a:r>
          </a:p>
          <a:p>
            <a:pPr lvl="1"/>
            <a:r>
              <a:rPr lang="en-US" dirty="0"/>
              <a:t>Blur</a:t>
            </a:r>
          </a:p>
          <a:p>
            <a:r>
              <a:rPr lang="en-US" dirty="0"/>
              <a:t>Or surfaces that are too smooth already</a:t>
            </a:r>
          </a:p>
          <a:p>
            <a:pPr lvl="1"/>
            <a:r>
              <a:rPr lang="en-US" dirty="0"/>
              <a:t>Sharpen</a:t>
            </a:r>
          </a:p>
          <a:p>
            <a:pPr lvl="1"/>
            <a:r>
              <a:rPr lang="en-US" dirty="0"/>
              <a:t>Or add detail (bump maps, &amp;c.)</a:t>
            </a:r>
          </a:p>
          <a:p>
            <a:r>
              <a:rPr lang="en-US" dirty="0"/>
              <a:t>So what does it mean to smooth a surface?</a:t>
            </a:r>
          </a:p>
        </p:txBody>
      </p:sp>
    </p:spTree>
    <p:extLst>
      <p:ext uri="{BB962C8B-B14F-4D97-AF65-F5344CB8AC3E}">
        <p14:creationId xmlns:p14="http://schemas.microsoft.com/office/powerpoint/2010/main" val="40693319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CA96-F4DD-4740-8934-933F75F8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45A05A-E02D-E54C-8091-EE798370FF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This has assumed a general function 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 err="1"/>
                  <a:t>L</a:t>
                </a:r>
                <a:r>
                  <a:rPr lang="en-US" dirty="0" err="1"/>
                  <a:t>f</a:t>
                </a:r>
                <a:r>
                  <a:rPr lang="en-US" dirty="0"/>
                  <a:t>(t)</a:t>
                </a:r>
              </a:p>
              <a:p>
                <a:r>
                  <a:rPr lang="en-US" dirty="0"/>
                  <a:t>Substitute in our usual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and we get: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last term is just h times mean curvature!</a:t>
                </a:r>
              </a:p>
              <a:p>
                <a:r>
                  <a:rPr lang="en-US" dirty="0"/>
                  <a:t>So we are smoothing out rough patches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45A05A-E02D-E54C-8091-EE798370F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75324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ABAF-8EDC-7F4A-85DD-B3FA7CBA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 Flow Smoothing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01BF1-DAC3-8541-99FB-83D571BBE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5810250"/>
            <a:ext cx="12992100" cy="3333750"/>
          </a:xfrm>
        </p:spPr>
        <p:txBody>
          <a:bodyPr/>
          <a:lstStyle/>
          <a:p>
            <a:r>
              <a:rPr lang="en-US" dirty="0"/>
              <a:t>After 0, 10 and 100 iterations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4FE84-A0A2-1C4A-9F01-E0328061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127250"/>
            <a:ext cx="11671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955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2E0B-3290-5748-8E52-185579A3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48501-85A9-724A-ACB0-FC9E362E8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4724400"/>
            <a:ext cx="12992100" cy="4419600"/>
          </a:xfrm>
        </p:spPr>
        <p:txBody>
          <a:bodyPr/>
          <a:lstStyle/>
          <a:p>
            <a:r>
              <a:rPr lang="en-US" dirty="0"/>
              <a:t>If you weight the 1-ring uniformly</a:t>
            </a:r>
          </a:p>
          <a:p>
            <a:pPr lvl="1"/>
            <a:r>
              <a:rPr lang="en-US" dirty="0"/>
              <a:t>Vertex moves towards </a:t>
            </a:r>
            <a:r>
              <a:rPr lang="en-US" dirty="0" err="1"/>
              <a:t>neighbours’</a:t>
            </a:r>
            <a:r>
              <a:rPr lang="en-US" dirty="0"/>
              <a:t> centroid</a:t>
            </a:r>
          </a:p>
          <a:p>
            <a:pPr lvl="1"/>
            <a:r>
              <a:rPr lang="en-US" dirty="0"/>
              <a:t>And it tends to regularize the triangles</a:t>
            </a:r>
          </a:p>
          <a:p>
            <a:r>
              <a:rPr lang="en-US" dirty="0"/>
              <a:t>Cotangent weights preserve triangle shapes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31DBF-3212-9D4E-9B47-16E0F36E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574800"/>
            <a:ext cx="11988800" cy="279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7C6E4-2797-A748-B4B8-173A4925A78B}"/>
              </a:ext>
            </a:extLst>
          </p:cNvPr>
          <p:cNvSpPr txBox="1"/>
          <p:nvPr/>
        </p:nvSpPr>
        <p:spPr>
          <a:xfrm>
            <a:off x="1206500" y="4009727"/>
            <a:ext cx="29972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dirty="0">
                <a:latin typeface="+mn-lt"/>
              </a:rPr>
              <a:t>Original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F068E-8D46-3541-9AB9-6694151ECC14}"/>
              </a:ext>
            </a:extLst>
          </p:cNvPr>
          <p:cNvSpPr txBox="1"/>
          <p:nvPr/>
        </p:nvSpPr>
        <p:spPr>
          <a:xfrm>
            <a:off x="5010150" y="4009727"/>
            <a:ext cx="29972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Uniform: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93817-F301-8B43-B2E5-23EABFDC3F8C}"/>
              </a:ext>
            </a:extLst>
          </p:cNvPr>
          <p:cNvSpPr txBox="1"/>
          <p:nvPr/>
        </p:nvSpPr>
        <p:spPr>
          <a:xfrm>
            <a:off x="8813800" y="4066283"/>
            <a:ext cx="33020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Cotangent: 10</a:t>
            </a:r>
          </a:p>
        </p:txBody>
      </p:sp>
    </p:spTree>
    <p:extLst>
      <p:ext uri="{BB962C8B-B14F-4D97-AF65-F5344CB8AC3E}">
        <p14:creationId xmlns:p14="http://schemas.microsoft.com/office/powerpoint/2010/main" val="25258810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0503-05E4-BE46-B1AF-CF78DA3B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Smoothing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3B076-9AEE-EB46-9DDC-DCD16BCD8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reduce high-frequency information</a:t>
            </a:r>
          </a:p>
          <a:p>
            <a:pPr lvl="1"/>
            <a:r>
              <a:rPr lang="en-US" dirty="0"/>
              <a:t>I.e. rapid changes in surface</a:t>
            </a:r>
          </a:p>
          <a:p>
            <a:pPr lvl="1"/>
            <a:r>
              <a:rPr lang="en-US" dirty="0"/>
              <a:t>Reduce the curvature (aha!)</a:t>
            </a:r>
          </a:p>
          <a:p>
            <a:pPr lvl="1"/>
            <a:r>
              <a:rPr lang="en-US" dirty="0"/>
              <a:t>Related to simplification</a:t>
            </a:r>
          </a:p>
          <a:p>
            <a:pPr lvl="1"/>
            <a:r>
              <a:rPr lang="en-US" dirty="0"/>
              <a:t>But retains the triangle count</a:t>
            </a:r>
          </a:p>
        </p:txBody>
      </p:sp>
    </p:spTree>
    <p:extLst>
      <p:ext uri="{BB962C8B-B14F-4D97-AF65-F5344CB8AC3E}">
        <p14:creationId xmlns:p14="http://schemas.microsoft.com/office/powerpoint/2010/main" val="25788434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D53D69-C047-DC46-A59D-B9C49BB7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11684000" cy="519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A39AC-D604-B34B-B33F-FF379EBAD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85C5D-2C3B-E547-A555-CC0841819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6337300"/>
            <a:ext cx="12992100" cy="2806700"/>
          </a:xfrm>
        </p:spPr>
        <p:txBody>
          <a:bodyPr/>
          <a:lstStyle/>
          <a:p>
            <a:r>
              <a:rPr lang="en-US" dirty="0"/>
              <a:t>Laser scan has measurement noise</a:t>
            </a:r>
          </a:p>
          <a:p>
            <a:r>
              <a:rPr lang="en-US" dirty="0"/>
              <a:t>We want to get rid of it</a:t>
            </a:r>
          </a:p>
          <a:p>
            <a:r>
              <a:rPr lang="en-US" dirty="0" err="1"/>
              <a:t>Colour</a:t>
            </a:r>
            <a:r>
              <a:rPr lang="en-US" dirty="0"/>
              <a:t>-coding is mean curvature</a:t>
            </a:r>
          </a:p>
        </p:txBody>
      </p:sp>
    </p:spTree>
    <p:extLst>
      <p:ext uri="{BB962C8B-B14F-4D97-AF65-F5344CB8AC3E}">
        <p14:creationId xmlns:p14="http://schemas.microsoft.com/office/powerpoint/2010/main" val="29360561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6778-A65F-F042-9247-72332001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42674-241F-7A4A-B535-EC832B710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you </a:t>
            </a:r>
            <a:r>
              <a:rPr lang="en-US" i="1" dirty="0"/>
              <a:t>want</a:t>
            </a:r>
            <a:r>
              <a:rPr lang="en-US" dirty="0"/>
              <a:t> sharp edges</a:t>
            </a:r>
          </a:p>
          <a:p>
            <a:r>
              <a:rPr lang="en-US" dirty="0" err="1"/>
              <a:t>Eg</a:t>
            </a:r>
            <a:r>
              <a:rPr lang="en-US" dirty="0"/>
              <a:t> machined surfaces</a:t>
            </a:r>
          </a:p>
          <a:p>
            <a:r>
              <a:rPr lang="en-US" dirty="0"/>
              <a:t>There are many techniques for retaining them</a:t>
            </a:r>
          </a:p>
          <a:p>
            <a:pPr lvl="1"/>
            <a:r>
              <a:rPr lang="en-US" dirty="0"/>
              <a:t>NURBS in particular</a:t>
            </a:r>
          </a:p>
          <a:p>
            <a:pPr lvl="1"/>
            <a:r>
              <a:rPr lang="en-US" dirty="0"/>
              <a:t>Some variants of subdivision surfaces</a:t>
            </a:r>
          </a:p>
          <a:p>
            <a:pPr lvl="1"/>
            <a:r>
              <a:rPr lang="en-US" dirty="0"/>
              <a:t>But we will ignore this</a:t>
            </a:r>
          </a:p>
        </p:txBody>
      </p:sp>
    </p:spTree>
    <p:extLst>
      <p:ext uri="{BB962C8B-B14F-4D97-AF65-F5344CB8AC3E}">
        <p14:creationId xmlns:p14="http://schemas.microsoft.com/office/powerpoint/2010/main" val="20575698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7832-DE6A-1F47-B1ED-84CE586C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14108-F301-1943-AD15-B27489F66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introduced Fourier analysis for filtering</a:t>
            </a:r>
          </a:p>
          <a:p>
            <a:r>
              <a:rPr lang="en-US" dirty="0"/>
              <a:t>Breaks a function into sums of sines / cosines</a:t>
            </a:r>
          </a:p>
          <a:p>
            <a:pPr lvl="1"/>
            <a:r>
              <a:rPr lang="en-US" dirty="0"/>
              <a:t>High frequency – sharp detail</a:t>
            </a:r>
          </a:p>
          <a:p>
            <a:pPr lvl="1"/>
            <a:r>
              <a:rPr lang="en-US" dirty="0"/>
              <a:t>Low frequency – blurring, large features</a:t>
            </a:r>
          </a:p>
          <a:p>
            <a:r>
              <a:rPr lang="en-US" dirty="0"/>
              <a:t>We did it for 1D &amp; 2D</a:t>
            </a:r>
          </a:p>
          <a:p>
            <a:r>
              <a:rPr lang="en-US" dirty="0"/>
              <a:t>Of course it works for 3D (volumetric)</a:t>
            </a:r>
          </a:p>
          <a:p>
            <a:r>
              <a:rPr lang="en-US" dirty="0"/>
              <a:t>But we now have a 2-manifold surface</a:t>
            </a:r>
          </a:p>
        </p:txBody>
      </p:sp>
    </p:spTree>
    <p:extLst>
      <p:ext uri="{BB962C8B-B14F-4D97-AF65-F5344CB8AC3E}">
        <p14:creationId xmlns:p14="http://schemas.microsoft.com/office/powerpoint/2010/main" val="34444898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6B4E-F923-824E-8828-2D9086AC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Harmonics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DBCCE-4D55-8B44-89A6-D8434F3C3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a set of radial patterns on a sphere</a:t>
            </a:r>
          </a:p>
          <a:p>
            <a:r>
              <a:rPr lang="en-US" dirty="0"/>
              <a:t>Different frequencies &amp; amplitudes</a:t>
            </a:r>
          </a:p>
          <a:p>
            <a:r>
              <a:rPr lang="en-US" dirty="0"/>
              <a:t>Break the surface function into them</a:t>
            </a:r>
          </a:p>
          <a:p>
            <a:r>
              <a:rPr lang="en-US" dirty="0"/>
              <a:t>Works best for roughly spherical shapes</a:t>
            </a:r>
          </a:p>
          <a:p>
            <a:r>
              <a:rPr lang="en-US" dirty="0"/>
              <a:t>Less well for arbitrary manifolds</a:t>
            </a:r>
          </a:p>
        </p:txBody>
      </p:sp>
    </p:spTree>
    <p:extLst>
      <p:ext uri="{BB962C8B-B14F-4D97-AF65-F5344CB8AC3E}">
        <p14:creationId xmlns:p14="http://schemas.microsoft.com/office/powerpoint/2010/main" val="41431996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FE19-EB50-4841-A515-55F7EB2C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Harmonics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E06BA-2C15-A140-B4B5-ADB074D88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observation about Fourier analysis</a:t>
            </a:r>
          </a:p>
          <a:p>
            <a:r>
              <a:rPr lang="en-US" dirty="0"/>
              <a:t>Sines / cosines are </a:t>
            </a:r>
            <a:r>
              <a:rPr lang="en-US" i="1" dirty="0"/>
              <a:t>eigenfunctions</a:t>
            </a:r>
            <a:endParaRPr lang="en-US" dirty="0"/>
          </a:p>
          <a:p>
            <a:pPr lvl="1"/>
            <a:r>
              <a:rPr lang="en-US" dirty="0"/>
              <a:t>Of the Laplace operator of the function</a:t>
            </a:r>
          </a:p>
          <a:p>
            <a:r>
              <a:rPr lang="en-US" dirty="0"/>
              <a:t>So we use the Laplace-Beltrami of the position</a:t>
            </a:r>
          </a:p>
          <a:p>
            <a:pPr lvl="1"/>
            <a:r>
              <a:rPr lang="en-US" dirty="0"/>
              <a:t>It’s a symmetric positive semi-definite matrix</a:t>
            </a:r>
          </a:p>
          <a:p>
            <a:pPr lvl="1"/>
            <a:r>
              <a:rPr lang="en-US" dirty="0"/>
              <a:t>Find it’s eigenvectors</a:t>
            </a:r>
          </a:p>
          <a:p>
            <a:pPr lvl="1"/>
            <a:r>
              <a:rPr lang="en-US" dirty="0"/>
              <a:t>Use these to decompose the function</a:t>
            </a:r>
          </a:p>
        </p:txBody>
      </p:sp>
    </p:spTree>
    <p:extLst>
      <p:ext uri="{BB962C8B-B14F-4D97-AF65-F5344CB8AC3E}">
        <p14:creationId xmlns:p14="http://schemas.microsoft.com/office/powerpoint/2010/main" val="150687979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4C98-695D-DA46-A8BD-8D1D3EC7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 Harmonics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1F8B8-3765-1E47-B572-EC2CC9605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7391400"/>
            <a:ext cx="12992100" cy="1752600"/>
          </a:xfrm>
        </p:spPr>
        <p:txBody>
          <a:bodyPr/>
          <a:lstStyle/>
          <a:p>
            <a:r>
              <a:rPr lang="en-US" dirty="0"/>
              <a:t>Basis functions </a:t>
            </a:r>
            <a:r>
              <a:rPr lang="en-US" dirty="0" err="1"/>
              <a:t>emphasise</a:t>
            </a:r>
            <a:r>
              <a:rPr lang="en-US" dirty="0"/>
              <a:t> different 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FD9F9-ED2E-7945-9633-AA1238E5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346450"/>
            <a:ext cx="118999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865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689</Words>
  <Application>Microsoft Macintosh PowerPoint</Application>
  <PresentationFormat>Custom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Cambria Math</vt:lpstr>
      <vt:lpstr>Gill Sans</vt:lpstr>
      <vt:lpstr>Lucida Grande</vt:lpstr>
      <vt:lpstr>Palatino</vt:lpstr>
      <vt:lpstr>White</vt:lpstr>
      <vt:lpstr>15: Smoothing</vt:lpstr>
      <vt:lpstr>Smoothing Surfaces</vt:lpstr>
      <vt:lpstr>Meaning of Smoothing</vt:lpstr>
      <vt:lpstr>Example</vt:lpstr>
      <vt:lpstr>A Warning</vt:lpstr>
      <vt:lpstr>Image Filtering</vt:lpstr>
      <vt:lpstr>Spherical Harmonics</vt:lpstr>
      <vt:lpstr>Manifold Harmonics</vt:lpstr>
      <vt:lpstr>Manifold Harmonics</vt:lpstr>
      <vt:lpstr>Laplace-Beltrami Matrix</vt:lpstr>
      <vt:lpstr>L-B Development</vt:lpstr>
      <vt:lpstr>L-B Development</vt:lpstr>
      <vt:lpstr>L-B Development</vt:lpstr>
      <vt:lpstr>Constraints</vt:lpstr>
      <vt:lpstr>Processing</vt:lpstr>
      <vt:lpstr>First M Harmonics</vt:lpstr>
      <vt:lpstr>Results</vt:lpstr>
      <vt:lpstr>Diffusion Flow</vt:lpstr>
      <vt:lpstr>Discretisation &amp; Integration</vt:lpstr>
      <vt:lpstr>Spatial Position</vt:lpstr>
      <vt:lpstr>Curvature Flow Smoothing</vt:lpstr>
      <vt:lpstr>Variations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10: The OpenGL Pipeline</dc:title>
  <cp:lastModifiedBy>Hamish Carr</cp:lastModifiedBy>
  <cp:revision>428</cp:revision>
  <cp:lastPrinted>2018-01-29T14:08:58Z</cp:lastPrinted>
  <dcterms:modified xsi:type="dcterms:W3CDTF">2020-11-16T11:35:22Z</dcterms:modified>
</cp:coreProperties>
</file>